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embeddedFontLst>
    <p:embeddedFont>
      <p:font typeface="Source Code Pro"/>
      <p:regular r:id="rId48"/>
      <p:bold r:id="rId49"/>
      <p:italic r:id="rId50"/>
      <p:boldItalic r:id="rId51"/>
    </p:embeddedFont>
    <p:embeddedFont>
      <p:font typeface="Oswald"/>
      <p:regular r:id="rId52"/>
      <p:bold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SourceCodePro-regular.fntdata"/><Relationship Id="rId47" Type="http://schemas.openxmlformats.org/officeDocument/2006/relationships/slide" Target="slides/slide42.xml"/><Relationship Id="rId49" Type="http://schemas.openxmlformats.org/officeDocument/2006/relationships/font" Target="fonts/SourceCodePr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SourceCodePro-boldItalic.fntdata"/><Relationship Id="rId50" Type="http://schemas.openxmlformats.org/officeDocument/2006/relationships/font" Target="fonts/SourceCodePro-italic.fntdata"/><Relationship Id="rId53" Type="http://schemas.openxmlformats.org/officeDocument/2006/relationships/font" Target="fonts/Oswald-bold.fntdata"/><Relationship Id="rId52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41b28d778_0_1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41b28d778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41b28d778_0_1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641b28d778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41b28d778_0_1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41b28d778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41b28d778_0_1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641b28d778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41b28d778_0_1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41b28d778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41b28d778_0_1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41b28d778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41b28d778_0_16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41b28d778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41d76b743_0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41d76b74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41d76b743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41d76b74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41d76b743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41d76b74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41d76b743_0_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41d76b74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41d76b743_0_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41d76b74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41d76b743_0_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41d76b74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41d76b743_0_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641d76b74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41d76b743_0_6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641d76b74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641d76b743_0_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641d76b74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41d76b743_0_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641d76b743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41d76b743_0_8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641d76b74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41d76b743_0_8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641d76b743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41d76b743_0_9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41d76b743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41d76b743_0_9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41d76b74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41d76b743_0_10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641d76b743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641d76b743_0_10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641d76b743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641d76b743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641d76b743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41d76b743_0_1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41d76b743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41d76b743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641d76b743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41d76b743_0_1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41d76b743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641d76b743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641d76b743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641d76b743_0_1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641d76b743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41d76b743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41d76b743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41b28d778_0_10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641b28d77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641d76b743_0_1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641d76b743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c6f73a04f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c6f73a04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41b28d778_0_1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41b28d77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41b28d778_0_1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41b28d778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6f73a04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6f73a04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41d76b743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41d76b7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41d76b743_0_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641d76b74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127.0.0.1:5500/Containers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hyperlink" Target="http://127.0.0.1:5500/Grids/exemplo01.html" TargetMode="External"/><Relationship Id="rId5" Type="http://schemas.openxmlformats.org/officeDocument/2006/relationships/hyperlink" Target="http://127.0.0.1:5500/Grids/exemplo02.html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hyperlink" Target="http://127.0.0.1:5500/Alerts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hyperlink" Target="http://127.0.0.1:5500/Buttons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127.0.0.1:5500/Cards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127.0.0.1:5500/Carousel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127.0.0.1:5500/Collapse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127.0.0.1:5500/Dropdowns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127.0.0.1:5500/Formularios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127.0.0.1:5500/Modal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127.0.0.1:5500/Navbar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127.0.0.1:5500/Popover/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127.0.0.1:5500/Progress/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127.0.0.1:5500/Spinners/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127.0.0.1:5500/Tooltip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hyperlink" Target="mailto:dafirsouza@gmail.com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etbootstrap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a utilização de Bootstrap em Interfaces Web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68850" y="322710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Davi Firmino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Containers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266975" y="38367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Containers</a:t>
            </a:r>
            <a:endParaRPr/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Containers são os elementos de layout mais básico do Bootstrap e são necessários quando usamos o sistema de grid padrão.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Podemos ter Containers de larguras fixas (</a:t>
            </a:r>
            <a:r>
              <a:rPr lang="pt-BR"/>
              <a:t>ajustáveis</a:t>
            </a:r>
            <a:r>
              <a:rPr lang="pt-BR"/>
              <a:t> a cada </a:t>
            </a:r>
            <a:r>
              <a:rPr lang="pt-BR"/>
              <a:t>breakpoint</a:t>
            </a:r>
            <a:r>
              <a:rPr lang="pt-BR"/>
              <a:t>) ou containers de larguras fluidas (sempre 100% de largura)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>
                <a:solidFill>
                  <a:schemeClr val="dk1"/>
                </a:solidFill>
                <a:uFill>
                  <a:noFill/>
                </a:uFill>
                <a:hlinkClick r:id="rId3"/>
              </a:rPr>
              <a:t>Exemplo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Grids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266975" y="38367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Grids</a:t>
            </a:r>
            <a:endParaRPr/>
          </a:p>
        </p:txBody>
      </p:sp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311700" y="1323500"/>
            <a:ext cx="8520600" cy="10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Use nosso poderoso, mobile-first, grid flexbox para fazer layouts de todas as formas e tamanhos, graças ao sistema de doze colunas, cinco breakpoints responsivos.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 rotWithShape="1">
          <a:blip r:embed="rId3">
            <a:alphaModFix/>
          </a:blip>
          <a:srcRect b="28906" l="0" r="0" t="0"/>
          <a:stretch/>
        </p:blipFill>
        <p:spPr>
          <a:xfrm>
            <a:off x="311700" y="2462775"/>
            <a:ext cx="8082049" cy="189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5"/>
          <p:cNvSpPr txBox="1"/>
          <p:nvPr/>
        </p:nvSpPr>
        <p:spPr>
          <a:xfrm>
            <a:off x="503025" y="4359625"/>
            <a:ext cx="64389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uFill>
                  <a:noFill/>
                </a:uFill>
                <a:latin typeface="Source Code Pro"/>
                <a:ea typeface="Source Code Pro"/>
                <a:cs typeface="Source Code Pro"/>
                <a:sym typeface="Source Code Pro"/>
                <a:hlinkClick r:id="rId4"/>
              </a:rPr>
              <a:t>Exemplo 1</a:t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7" name="Google Shape;137;p25"/>
          <p:cNvSpPr txBox="1"/>
          <p:nvPr/>
        </p:nvSpPr>
        <p:spPr>
          <a:xfrm>
            <a:off x="503025" y="4702525"/>
            <a:ext cx="64389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uFill>
                  <a:noFill/>
                </a:uFill>
                <a:latin typeface="Source Code Pro"/>
                <a:ea typeface="Source Code Pro"/>
                <a:cs typeface="Source Code Pro"/>
                <a:sym typeface="Source Code Pro"/>
                <a:hlinkClick r:id="rId5"/>
              </a:rPr>
              <a:t>Exemplo 2</a:t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Componentes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Alerts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266975" y="38367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Alerts</a:t>
            </a:r>
            <a:endParaRPr/>
          </a:p>
        </p:txBody>
      </p:sp>
      <p:sp>
        <p:nvSpPr>
          <p:cNvPr id="153" name="Google Shape;153;p28"/>
          <p:cNvSpPr txBox="1"/>
          <p:nvPr>
            <p:ph idx="1" type="body"/>
          </p:nvPr>
        </p:nvSpPr>
        <p:spPr>
          <a:xfrm>
            <a:off x="311700" y="1468825"/>
            <a:ext cx="8520600" cy="6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Um feedback visual para determinadas ações do usuário.</a:t>
            </a:r>
            <a:endParaRPr/>
          </a:p>
        </p:txBody>
      </p:sp>
      <p:pic>
        <p:nvPicPr>
          <p:cNvPr id="154" name="Google Shape;1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338" y="1967300"/>
            <a:ext cx="8475875" cy="272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391250" y="4693375"/>
            <a:ext cx="6438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uFill>
                  <a:noFill/>
                </a:uFill>
                <a:latin typeface="Source Code Pro"/>
                <a:ea typeface="Source Code Pro"/>
                <a:cs typeface="Source Code Pro"/>
                <a:sym typeface="Source Code Pro"/>
                <a:hlinkClick r:id="rId4"/>
              </a:rPr>
              <a:t>Exemplo</a:t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Botões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266975" y="38367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Botões</a:t>
            </a:r>
            <a:endParaRPr/>
          </a:p>
        </p:txBody>
      </p:sp>
      <p:sp>
        <p:nvSpPr>
          <p:cNvPr id="166" name="Google Shape;166;p30"/>
          <p:cNvSpPr txBox="1"/>
          <p:nvPr>
            <p:ph idx="1" type="body"/>
          </p:nvPr>
        </p:nvSpPr>
        <p:spPr>
          <a:xfrm>
            <a:off x="311700" y="1323500"/>
            <a:ext cx="8520600" cy="10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O bootstrap possui muitos botões de diferentes estilos já pré-definidos.</a:t>
            </a:r>
            <a:endParaRPr/>
          </a:p>
        </p:txBody>
      </p:sp>
      <p:pic>
        <p:nvPicPr>
          <p:cNvPr id="167" name="Google Shape;1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45988"/>
            <a:ext cx="8839198" cy="851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54825"/>
            <a:ext cx="9051051" cy="95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0"/>
          <p:cNvSpPr txBox="1"/>
          <p:nvPr/>
        </p:nvSpPr>
        <p:spPr>
          <a:xfrm>
            <a:off x="266975" y="4026350"/>
            <a:ext cx="54762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uFill>
                  <a:noFill/>
                </a:uFill>
                <a:latin typeface="Source Code Pro"/>
                <a:ea typeface="Source Code Pro"/>
                <a:cs typeface="Source Code Pro"/>
                <a:sym typeface="Source Code Pro"/>
                <a:hlinkClick r:id="rId5"/>
              </a:rPr>
              <a:t>Exemplo</a:t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Cards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Quem Sou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>
            <p:ph type="title"/>
          </p:nvPr>
        </p:nvSpPr>
        <p:spPr>
          <a:xfrm>
            <a:off x="266975" y="38367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Cards</a:t>
            </a:r>
            <a:endParaRPr/>
          </a:p>
        </p:txBody>
      </p:sp>
      <p:sp>
        <p:nvSpPr>
          <p:cNvPr id="180" name="Google Shape;180;p32"/>
          <p:cNvSpPr txBox="1"/>
          <p:nvPr>
            <p:ph idx="1" type="body"/>
          </p:nvPr>
        </p:nvSpPr>
        <p:spPr>
          <a:xfrm>
            <a:off x="311700" y="1323500"/>
            <a:ext cx="8520600" cy="13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Um card é um container de conteúdo flexível e extensível. Ele tem opções para cabeçalhos e rodapés, uma larga variedade de conteúdo, cores de background contextuais e opções de display poderosas.</a:t>
            </a:r>
            <a:endParaRPr/>
          </a:p>
        </p:txBody>
      </p:sp>
      <p:sp>
        <p:nvSpPr>
          <p:cNvPr id="181" name="Google Shape;181;p32"/>
          <p:cNvSpPr txBox="1"/>
          <p:nvPr/>
        </p:nvSpPr>
        <p:spPr>
          <a:xfrm>
            <a:off x="266975" y="3108925"/>
            <a:ext cx="54762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uFill>
                  <a:noFill/>
                </a:uFill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Exemplo</a:t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Carousel</a:t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/>
          <p:nvPr>
            <p:ph type="title"/>
          </p:nvPr>
        </p:nvSpPr>
        <p:spPr>
          <a:xfrm>
            <a:off x="266975" y="38367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Carousel</a:t>
            </a:r>
            <a:endParaRPr/>
          </a:p>
        </p:txBody>
      </p:sp>
      <p:sp>
        <p:nvSpPr>
          <p:cNvPr id="192" name="Google Shape;192;p34"/>
          <p:cNvSpPr txBox="1"/>
          <p:nvPr>
            <p:ph idx="1" type="body"/>
          </p:nvPr>
        </p:nvSpPr>
        <p:spPr>
          <a:xfrm>
            <a:off x="311700" y="1323500"/>
            <a:ext cx="8520600" cy="13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O carousel é um slideshow para fazer um giro em vários conteúdos.</a:t>
            </a:r>
            <a:endParaRPr/>
          </a:p>
        </p:txBody>
      </p:sp>
      <p:sp>
        <p:nvSpPr>
          <p:cNvPr id="193" name="Google Shape;193;p34"/>
          <p:cNvSpPr txBox="1"/>
          <p:nvPr/>
        </p:nvSpPr>
        <p:spPr>
          <a:xfrm>
            <a:off x="311700" y="2183850"/>
            <a:ext cx="9339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uFill>
                  <a:noFill/>
                </a:uFill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Exemplo</a:t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Collapse</a:t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/>
          <p:nvPr>
            <p:ph type="title"/>
          </p:nvPr>
        </p:nvSpPr>
        <p:spPr>
          <a:xfrm>
            <a:off x="266975" y="38367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Collapse</a:t>
            </a:r>
            <a:endParaRPr/>
          </a:p>
        </p:txBody>
      </p:sp>
      <p:sp>
        <p:nvSpPr>
          <p:cNvPr id="204" name="Google Shape;204;p36"/>
          <p:cNvSpPr txBox="1"/>
          <p:nvPr>
            <p:ph idx="1" type="body"/>
          </p:nvPr>
        </p:nvSpPr>
        <p:spPr>
          <a:xfrm>
            <a:off x="311700" y="1323500"/>
            <a:ext cx="8520600" cy="13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C</a:t>
            </a:r>
            <a:r>
              <a:rPr lang="pt-BR"/>
              <a:t>ollapse é usado para mostrar e esconder conteúdo. Botões ou âncoras são usados como gatilhos que são mapeados para elementos específicos que você alterna visibilidade.</a:t>
            </a:r>
            <a:endParaRPr/>
          </a:p>
        </p:txBody>
      </p:sp>
      <p:sp>
        <p:nvSpPr>
          <p:cNvPr id="205" name="Google Shape;205;p36"/>
          <p:cNvSpPr txBox="1"/>
          <p:nvPr/>
        </p:nvSpPr>
        <p:spPr>
          <a:xfrm>
            <a:off x="266975" y="3108925"/>
            <a:ext cx="54762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uFill>
                  <a:noFill/>
                </a:uFill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Exemplo</a:t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Dropdowns</a:t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8"/>
          <p:cNvSpPr txBox="1"/>
          <p:nvPr>
            <p:ph type="title"/>
          </p:nvPr>
        </p:nvSpPr>
        <p:spPr>
          <a:xfrm>
            <a:off x="266975" y="38367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Dropdowns</a:t>
            </a:r>
            <a:endParaRPr/>
          </a:p>
        </p:txBody>
      </p:sp>
      <p:sp>
        <p:nvSpPr>
          <p:cNvPr id="216" name="Google Shape;216;p38"/>
          <p:cNvSpPr txBox="1"/>
          <p:nvPr>
            <p:ph idx="1" type="body"/>
          </p:nvPr>
        </p:nvSpPr>
        <p:spPr>
          <a:xfrm>
            <a:off x="311700" y="1323500"/>
            <a:ext cx="8520600" cy="13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Dropdowns são botões com alternância de visibilidade de listas de links e outras coisas.</a:t>
            </a:r>
            <a:endParaRPr/>
          </a:p>
        </p:txBody>
      </p:sp>
      <p:sp>
        <p:nvSpPr>
          <p:cNvPr id="217" name="Google Shape;217;p38"/>
          <p:cNvSpPr txBox="1"/>
          <p:nvPr/>
        </p:nvSpPr>
        <p:spPr>
          <a:xfrm>
            <a:off x="311700" y="2252250"/>
            <a:ext cx="54762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uFill>
                  <a:noFill/>
                </a:uFill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Exemplo</a:t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Formulários</a:t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0"/>
          <p:cNvSpPr txBox="1"/>
          <p:nvPr>
            <p:ph type="title"/>
          </p:nvPr>
        </p:nvSpPr>
        <p:spPr>
          <a:xfrm>
            <a:off x="266975" y="38367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Formulários</a:t>
            </a:r>
            <a:endParaRPr/>
          </a:p>
        </p:txBody>
      </p:sp>
      <p:sp>
        <p:nvSpPr>
          <p:cNvPr id="228" name="Google Shape;228;p40"/>
          <p:cNvSpPr txBox="1"/>
          <p:nvPr>
            <p:ph idx="1" type="body"/>
          </p:nvPr>
        </p:nvSpPr>
        <p:spPr>
          <a:xfrm>
            <a:off x="311700" y="1323500"/>
            <a:ext cx="8520600" cy="7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São campos de interação com o usuário. Geralmente utilizado quando precisamos do input de dados.</a:t>
            </a:r>
            <a:endParaRPr/>
          </a:p>
        </p:txBody>
      </p:sp>
      <p:sp>
        <p:nvSpPr>
          <p:cNvPr id="229" name="Google Shape;229;p40"/>
          <p:cNvSpPr txBox="1"/>
          <p:nvPr/>
        </p:nvSpPr>
        <p:spPr>
          <a:xfrm>
            <a:off x="311700" y="2670575"/>
            <a:ext cx="54762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uFill>
                  <a:noFill/>
                </a:uFill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Exemplo</a:t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Modal</a:t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266975" y="38367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Quem eu Sou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Desenvolvedor SmartNx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Trabalho com front-end a 3 anos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https://github.com/dfirmino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6650" y="2493500"/>
            <a:ext cx="581250" cy="43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2"/>
          <p:cNvSpPr txBox="1"/>
          <p:nvPr>
            <p:ph type="title"/>
          </p:nvPr>
        </p:nvSpPr>
        <p:spPr>
          <a:xfrm>
            <a:off x="266975" y="38367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Modal</a:t>
            </a:r>
            <a:endParaRPr/>
          </a:p>
        </p:txBody>
      </p:sp>
      <p:sp>
        <p:nvSpPr>
          <p:cNvPr id="240" name="Google Shape;240;p42"/>
          <p:cNvSpPr txBox="1"/>
          <p:nvPr>
            <p:ph idx="1" type="body"/>
          </p:nvPr>
        </p:nvSpPr>
        <p:spPr>
          <a:xfrm>
            <a:off x="311700" y="1323500"/>
            <a:ext cx="8520600" cy="7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modal</a:t>
            </a:r>
            <a:r>
              <a:rPr lang="pt-BR"/>
              <a:t> geralmente é utilizado para criar diálogos em seu site para notificações e outros tipos de conteúdos customizados.</a:t>
            </a:r>
            <a:endParaRPr/>
          </a:p>
        </p:txBody>
      </p:sp>
      <p:sp>
        <p:nvSpPr>
          <p:cNvPr id="241" name="Google Shape;241;p42"/>
          <p:cNvSpPr txBox="1"/>
          <p:nvPr/>
        </p:nvSpPr>
        <p:spPr>
          <a:xfrm>
            <a:off x="311700" y="2670575"/>
            <a:ext cx="12474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uFill>
                  <a:noFill/>
                </a:uFill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Exemplo</a:t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Navbar</a:t>
            </a:r>
            <a:endParaRPr b="1"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/>
          <p:nvPr>
            <p:ph type="title"/>
          </p:nvPr>
        </p:nvSpPr>
        <p:spPr>
          <a:xfrm>
            <a:off x="266975" y="38367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Navbar</a:t>
            </a:r>
            <a:endParaRPr/>
          </a:p>
        </p:txBody>
      </p:sp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311700" y="1323500"/>
            <a:ext cx="8520600" cy="7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Navbar é a barra de navegação do seu site (Menu). Utilizada para a navegação entre páginas.</a:t>
            </a:r>
            <a:endParaRPr/>
          </a:p>
        </p:txBody>
      </p:sp>
      <p:sp>
        <p:nvSpPr>
          <p:cNvPr id="253" name="Google Shape;253;p44"/>
          <p:cNvSpPr txBox="1"/>
          <p:nvPr/>
        </p:nvSpPr>
        <p:spPr>
          <a:xfrm>
            <a:off x="311700" y="2078300"/>
            <a:ext cx="12474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uFill>
                  <a:noFill/>
                </a:uFill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Exemplo</a:t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5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Popovers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6"/>
          <p:cNvSpPr txBox="1"/>
          <p:nvPr>
            <p:ph type="title"/>
          </p:nvPr>
        </p:nvSpPr>
        <p:spPr>
          <a:xfrm>
            <a:off x="266975" y="38367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Popovers</a:t>
            </a:r>
            <a:endParaRPr/>
          </a:p>
        </p:txBody>
      </p:sp>
      <p:sp>
        <p:nvSpPr>
          <p:cNvPr id="264" name="Google Shape;264;p46"/>
          <p:cNvSpPr txBox="1"/>
          <p:nvPr>
            <p:ph idx="1" type="body"/>
          </p:nvPr>
        </p:nvSpPr>
        <p:spPr>
          <a:xfrm>
            <a:off x="311700" y="1323500"/>
            <a:ext cx="8520600" cy="16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Popovers são </a:t>
            </a:r>
            <a:r>
              <a:rPr lang="pt-BR"/>
              <a:t>containers alinhados a um elemento pai, podendo aparecer em diferentes direções.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Geralmente utilizado quando</a:t>
            </a:r>
            <a:r>
              <a:rPr lang="pt-BR"/>
              <a:t> queremos apresentar alguma informação adicional sobre determinado elemento da página</a:t>
            </a:r>
            <a:endParaRPr/>
          </a:p>
        </p:txBody>
      </p:sp>
      <p:sp>
        <p:nvSpPr>
          <p:cNvPr id="265" name="Google Shape;265;p46"/>
          <p:cNvSpPr txBox="1"/>
          <p:nvPr/>
        </p:nvSpPr>
        <p:spPr>
          <a:xfrm>
            <a:off x="406775" y="3193400"/>
            <a:ext cx="12474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uFill>
                  <a:noFill/>
                </a:uFill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Exemplo</a:t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7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Progress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8"/>
          <p:cNvSpPr txBox="1"/>
          <p:nvPr>
            <p:ph type="title"/>
          </p:nvPr>
        </p:nvSpPr>
        <p:spPr>
          <a:xfrm>
            <a:off x="266975" y="38367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Progress</a:t>
            </a:r>
            <a:endParaRPr/>
          </a:p>
        </p:txBody>
      </p:sp>
      <p:sp>
        <p:nvSpPr>
          <p:cNvPr id="276" name="Google Shape;276;p48"/>
          <p:cNvSpPr txBox="1"/>
          <p:nvPr>
            <p:ph idx="1" type="body"/>
          </p:nvPr>
        </p:nvSpPr>
        <p:spPr>
          <a:xfrm>
            <a:off x="311700" y="1323500"/>
            <a:ext cx="8520600" cy="16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Barras de progressos, geralmente utilizado quando temos determinadas ações feitas em etapas.</a:t>
            </a:r>
            <a:endParaRPr/>
          </a:p>
        </p:txBody>
      </p:sp>
      <p:sp>
        <p:nvSpPr>
          <p:cNvPr id="277" name="Google Shape;277;p48"/>
          <p:cNvSpPr txBox="1"/>
          <p:nvPr/>
        </p:nvSpPr>
        <p:spPr>
          <a:xfrm>
            <a:off x="378250" y="2209350"/>
            <a:ext cx="12474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uFill>
                  <a:noFill/>
                </a:uFill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Exemplo</a:t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9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Spinners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0"/>
          <p:cNvSpPr txBox="1"/>
          <p:nvPr>
            <p:ph type="title"/>
          </p:nvPr>
        </p:nvSpPr>
        <p:spPr>
          <a:xfrm>
            <a:off x="266975" y="38367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Spinners</a:t>
            </a:r>
            <a:endParaRPr/>
          </a:p>
        </p:txBody>
      </p:sp>
      <p:sp>
        <p:nvSpPr>
          <p:cNvPr id="288" name="Google Shape;288;p50"/>
          <p:cNvSpPr txBox="1"/>
          <p:nvPr>
            <p:ph idx="1" type="body"/>
          </p:nvPr>
        </p:nvSpPr>
        <p:spPr>
          <a:xfrm>
            <a:off x="311700" y="1323500"/>
            <a:ext cx="8520600" cy="8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Componente de loading. Geralmente usado quando esperamos a resposta de um requisição AJAX.</a:t>
            </a:r>
            <a:endParaRPr/>
          </a:p>
        </p:txBody>
      </p:sp>
      <p:sp>
        <p:nvSpPr>
          <p:cNvPr id="289" name="Google Shape;289;p50"/>
          <p:cNvSpPr txBox="1"/>
          <p:nvPr/>
        </p:nvSpPr>
        <p:spPr>
          <a:xfrm>
            <a:off x="311700" y="2713225"/>
            <a:ext cx="12474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uFill>
                  <a:noFill/>
                </a:uFill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Exemplo</a:t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Tooltips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Começando do começo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2"/>
          <p:cNvSpPr txBox="1"/>
          <p:nvPr>
            <p:ph type="title"/>
          </p:nvPr>
        </p:nvSpPr>
        <p:spPr>
          <a:xfrm>
            <a:off x="266975" y="38367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Tooltips</a:t>
            </a:r>
            <a:endParaRPr/>
          </a:p>
        </p:txBody>
      </p:sp>
      <p:sp>
        <p:nvSpPr>
          <p:cNvPr id="300" name="Google Shape;300;p52"/>
          <p:cNvSpPr txBox="1"/>
          <p:nvPr>
            <p:ph idx="1" type="body"/>
          </p:nvPr>
        </p:nvSpPr>
        <p:spPr>
          <a:xfrm>
            <a:off x="311700" y="1323500"/>
            <a:ext cx="8520600" cy="8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Semelhante ao popover porém o container aparece no hover do mouse não no clique.</a:t>
            </a:r>
            <a:endParaRPr/>
          </a:p>
        </p:txBody>
      </p:sp>
      <p:sp>
        <p:nvSpPr>
          <p:cNvPr id="301" name="Google Shape;301;p52"/>
          <p:cNvSpPr txBox="1"/>
          <p:nvPr/>
        </p:nvSpPr>
        <p:spPr>
          <a:xfrm>
            <a:off x="378250" y="2313900"/>
            <a:ext cx="12474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uFill>
                  <a:noFill/>
                </a:uFill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Exemplo</a:t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3"/>
          <p:cNvSpPr txBox="1"/>
          <p:nvPr>
            <p:ph type="title"/>
          </p:nvPr>
        </p:nvSpPr>
        <p:spPr>
          <a:xfrm>
            <a:off x="2125875" y="114050"/>
            <a:ext cx="5063400" cy="11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/>
              <a:t>Por hoje é só pessoal</a:t>
            </a:r>
            <a:endParaRPr sz="4800"/>
          </a:p>
        </p:txBody>
      </p:sp>
      <p:pic>
        <p:nvPicPr>
          <p:cNvPr id="307" name="Google Shape;307;p53"/>
          <p:cNvPicPr preferRelativeResize="0"/>
          <p:nvPr/>
        </p:nvPicPr>
        <p:blipFill rotWithShape="1">
          <a:blip r:embed="rId3">
            <a:alphaModFix/>
          </a:blip>
          <a:srcRect b="6832" l="5863" r="6224" t="5801"/>
          <a:stretch/>
        </p:blipFill>
        <p:spPr>
          <a:xfrm>
            <a:off x="675025" y="1340550"/>
            <a:ext cx="7701000" cy="318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4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Obrigado!</a:t>
            </a:r>
            <a:endParaRPr sz="3000"/>
          </a:p>
        </p:txBody>
      </p:sp>
      <p:sp>
        <p:nvSpPr>
          <p:cNvPr id="313" name="Google Shape;313;p54"/>
          <p:cNvSpPr txBox="1"/>
          <p:nvPr>
            <p:ph idx="1" type="body"/>
          </p:nvPr>
        </p:nvSpPr>
        <p:spPr>
          <a:xfrm>
            <a:off x="57050" y="1618200"/>
            <a:ext cx="3217800" cy="15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Contato</a:t>
            </a:r>
            <a:r>
              <a:rPr lang="pt-BR" sz="1400"/>
              <a:t>:</a:t>
            </a:r>
            <a:r>
              <a:rPr lang="pt-BR" sz="1400" u="sng">
                <a:solidFill>
                  <a:schemeClr val="hlink"/>
                </a:solidFill>
                <a:hlinkClick r:id="rId3"/>
              </a:rPr>
              <a:t>dafirsouza@gmail.com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400"/>
              <a:t>https://github.com/dfirmino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 </a:t>
            </a:r>
            <a:endParaRPr sz="1400"/>
          </a:p>
        </p:txBody>
      </p:sp>
      <p:pic>
        <p:nvPicPr>
          <p:cNvPr descr="Imagem em preto e branco de baixo para cima da ponte Golden Gate" id="314" name="Google Shape;314;p54"/>
          <p:cNvPicPr preferRelativeResize="0"/>
          <p:nvPr/>
        </p:nvPicPr>
        <p:blipFill rotWithShape="1">
          <a:blip r:embed="rId4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9375" y="2617100"/>
            <a:ext cx="581250" cy="43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266975" y="38367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História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Originalmente criado por um designer e um desenvolvedor no Twitter, o Bootstrap se tornou um dos mais populares frameworks front-end e projetos de código aberto no mundo.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O Bootstrap foi criado no Twitter em meados de 2010.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Antes de ser uma estrutura de código aberto, o Bootstrap era conhecido como </a:t>
            </a:r>
            <a:r>
              <a:rPr i="1" lang="pt-BR"/>
              <a:t>Twitter Blueprint</a:t>
            </a:r>
            <a:r>
              <a:rPr lang="pt-BR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Tá</a:t>
            </a:r>
            <a:r>
              <a:rPr lang="pt-BR"/>
              <a:t> Legal, mas e ai?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9951" y="152400"/>
            <a:ext cx="2575148" cy="1837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4575" y="143776"/>
            <a:ext cx="2575151" cy="1839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343950"/>
            <a:ext cx="2575149" cy="1982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79950" y="2343950"/>
            <a:ext cx="2619877" cy="198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52225" y="2299891"/>
            <a:ext cx="2575152" cy="1989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9650" y="380300"/>
            <a:ext cx="2460823" cy="174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Instalação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266975" y="38367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Instalação</a:t>
            </a:r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Para a </a:t>
            </a:r>
            <a:r>
              <a:rPr lang="pt-BR"/>
              <a:t>instalação</a:t>
            </a:r>
            <a:r>
              <a:rPr lang="pt-BR"/>
              <a:t> devemos ir ao </a:t>
            </a:r>
            <a:r>
              <a:rPr lang="pt-BR">
                <a:solidFill>
                  <a:schemeClr val="dk1"/>
                </a:solidFill>
              </a:rPr>
              <a:t>S</a:t>
            </a:r>
            <a:r>
              <a:rPr lang="pt-BR">
                <a:solidFill>
                  <a:schemeClr val="dk1"/>
                </a:solidFill>
                <a:uFill>
                  <a:noFill/>
                </a:uFill>
                <a:hlinkClick r:id="rId3"/>
              </a:rPr>
              <a:t>ite Oficial &gt; Documentation &gt; Getting Started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